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2"/>
  </p:notesMasterIdLst>
  <p:sldIdLst>
    <p:sldId id="293" r:id="rId2"/>
    <p:sldId id="297" r:id="rId3"/>
    <p:sldId id="300" r:id="rId4"/>
    <p:sldId id="302" r:id="rId5"/>
    <p:sldId id="303" r:id="rId6"/>
    <p:sldId id="305" r:id="rId7"/>
    <p:sldId id="307" r:id="rId8"/>
    <p:sldId id="274" r:id="rId9"/>
    <p:sldId id="309" r:id="rId10"/>
    <p:sldId id="311" r:id="rId11"/>
    <p:sldId id="327" r:id="rId12"/>
    <p:sldId id="315" r:id="rId13"/>
    <p:sldId id="317" r:id="rId14"/>
    <p:sldId id="319" r:id="rId15"/>
    <p:sldId id="321" r:id="rId16"/>
    <p:sldId id="322" r:id="rId17"/>
    <p:sldId id="324" r:id="rId18"/>
    <p:sldId id="326" r:id="rId19"/>
    <p:sldId id="269" r:id="rId20"/>
    <p:sldId id="32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5" d="100"/>
          <a:sy n="85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3CACD2-C94A-8AD1-DB51-33D0AB285D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E1ED05-D0CA-D878-EF51-91476044FF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70EF95-284A-43E1-BDF7-A5659E513D01}" type="datetimeFigureOut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7992B03-52A9-394B-BC44-57514D4456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5E9D763-9308-1146-8D54-B77E0731B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7D8610-200A-3873-89B3-FF9C8300F3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12CDCB-5389-C4FE-18E7-0D4719C60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E1C299-29D2-4CA7-841D-7A761E3D0D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0964F7-A13F-4E43-AA3F-47BE16D560DF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54C00C7-B4F4-4914-94F4-B80DEC0E2EB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0931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B2A0D-FFEE-42BF-BA77-C65D73F36CCA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5488-C72C-49E5-9C85-285CE05187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56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2070D-620E-4F39-AB7C-E89D0E312884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9BFA-E909-495E-B778-358CD549AE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43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F92E12-2140-4155-FEC2-F0FBE110D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5F2453-DC36-EB6A-9E50-F71227DB7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F4907CC-A4E7-1288-A6F9-D5E99FAEDC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B519-F842-422E-8B13-125297A252F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443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5AFE6-6662-4535-9F0E-9D385C9B9201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3C6-5B66-48D9-8F6A-17EC4B17B7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25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EB5A1E-9A24-49C7-BE82-A3C5BAA808EF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80744C-D744-4C5A-B40F-B9421749833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48649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55375-BBE3-499A-B4D7-509BE7E15D94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8EA-B487-45D4-9823-25B8ABC500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1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74145-2799-4226-849B-7E75FC2D9C37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4661-FC68-4A10-9D34-155C22A33B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47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279B6-CFF7-4967-B973-D30D5578E814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DF2D-9A3B-4D36-8407-25E24E9B3C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73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2E3F8-3DE5-4AD6-AF66-28DA01EB32C4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CEA9-414A-447F-93A8-9ECBC7E4ED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94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F2BC82-EEEE-4949-AC7D-A693EEB0F360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DD9B85-7CFD-4E88-A2B5-458B0A12183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096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C07B27-FA9F-4789-8E60-176EBEB5E390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1D18AB-7766-49D2-89F5-DF371E141F6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675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15B5AF-9E11-44F7-BF71-18ED0B999CCB}" type="datetimeFigureOut">
              <a:rPr lang="ru-RU" smtClean="0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4A0EED9-8AA2-4E88-A280-0D264DF4288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067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andshafta.net/Foto/Yxod/2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rogressivetimes.files.wordpress.com/2010/09/hydroponic-lettuce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cvetnik.tomsk.ru/forum/album_pic.php?pic_id=873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ggie-horticulture.tamu.edu/publications/tomatoproblemsolver/leaf/images/photos/phos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0563C-1549-8EDD-CC1C-5CC823604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110062"/>
            <a:ext cx="5436096" cy="21431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Минеральное питание </a:t>
            </a:r>
            <a:br>
              <a:rPr lang="ru-RU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</a:t>
            </a:r>
            <a:br>
              <a:rPr lang="ru-RU" sz="6000" b="1" kern="10" dirty="0">
                <a:ln w="9525">
                  <a:noFill/>
                  <a:round/>
                  <a:headEnd/>
                  <a:tailEnd/>
                </a:ln>
                <a:solidFill>
                  <a:srgbClr val="35742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6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3824FF-62C5-0655-04DD-CD44636EF912}"/>
              </a:ext>
            </a:extLst>
          </p:cNvPr>
          <p:cNvSpPr/>
          <p:nvPr/>
        </p:nvSpPr>
        <p:spPr>
          <a:xfrm>
            <a:off x="1262484" y="3985244"/>
            <a:ext cx="52863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Автор учитель биологии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Малышева Алина Денисовна</a:t>
            </a:r>
          </a:p>
        </p:txBody>
      </p:sp>
      <p:pic>
        <p:nvPicPr>
          <p:cNvPr id="5" name="Picture 3" descr="rost">
            <a:extLst>
              <a:ext uri="{FF2B5EF4-FFF2-40B4-BE49-F238E27FC236}">
                <a16:creationId xmlns:a16="http://schemas.microsoft.com/office/drawing/2014/main" id="{F8EA4F79-A1F4-EE10-46A7-36D8D1E3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1808" y="2024062"/>
            <a:ext cx="2809875" cy="2809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ED302-5833-0C6D-80D0-B608F1DB5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-428625"/>
            <a:ext cx="8028384" cy="18414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Значение элементов питания </a:t>
            </a:r>
            <a:br>
              <a:rPr lang="ru-RU" sz="4800" b="1" dirty="0"/>
            </a:b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8372B11-C4B4-EA42-6757-33A51F60DC51}"/>
              </a:ext>
            </a:extLst>
          </p:cNvPr>
          <p:cNvSpPr txBox="1">
            <a:spLocks/>
          </p:cNvSpPr>
          <p:nvPr/>
        </p:nvSpPr>
        <p:spPr>
          <a:xfrm>
            <a:off x="285750" y="2643188"/>
            <a:ext cx="4786313" cy="3571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3" name="Прямоугольник 8">
            <a:extLst>
              <a:ext uri="{FF2B5EF4-FFF2-40B4-BE49-F238E27FC236}">
                <a16:creationId xmlns:a16="http://schemas.microsoft.com/office/drawing/2014/main" id="{E1B0B398-D731-62BD-72C5-9A411A56D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164134"/>
            <a:ext cx="4572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Калий</a:t>
            </a:r>
          </a:p>
          <a:p>
            <a:pPr algn="ctr" eaLnBrk="1" hangingPunct="1"/>
            <a:endParaRPr lang="ru-RU" altLang="ru-RU" sz="2800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800" dirty="0"/>
              <a:t>Поддерживает водный режим</a:t>
            </a:r>
          </a:p>
          <a:p>
            <a:pPr eaLnBrk="1" hangingPunct="1"/>
            <a:r>
              <a:rPr lang="ru-RU" altLang="ru-RU" sz="2800" dirty="0"/>
              <a:t>Повышает </a:t>
            </a:r>
            <a:r>
              <a:rPr lang="ru-RU" altLang="ru-RU" sz="2800" dirty="0" err="1"/>
              <a:t>морозо</a:t>
            </a:r>
            <a:r>
              <a:rPr lang="ru-RU" altLang="ru-RU" sz="2800" dirty="0"/>
              <a:t> -   и засухоустойчивость.</a:t>
            </a:r>
          </a:p>
          <a:p>
            <a:pPr eaLnBrk="1" hangingPunct="1"/>
            <a:r>
              <a:rPr lang="ru-RU" altLang="ru-RU" sz="2800" dirty="0"/>
              <a:t>Снижение</a:t>
            </a:r>
            <a:br>
              <a:rPr lang="ru-RU" altLang="ru-RU" sz="2800" dirty="0"/>
            </a:br>
            <a:r>
              <a:rPr lang="ru-RU" altLang="ru-RU" sz="2800" dirty="0"/>
              <a:t>поражаемости</a:t>
            </a:r>
            <a:br>
              <a:rPr lang="ru-RU" altLang="ru-RU" sz="2800" dirty="0"/>
            </a:br>
            <a:r>
              <a:rPr lang="ru-RU" altLang="ru-RU" sz="2800" dirty="0"/>
              <a:t>заболеваниями.</a:t>
            </a:r>
          </a:p>
          <a:p>
            <a:pPr algn="ctr" eaLnBrk="1" hangingPunct="1"/>
            <a:endParaRPr lang="ru-RU" altLang="ru-RU" sz="28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28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28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8" name="Picture 4" descr="Картинка 2 из 374">
            <a:hlinkClick r:id="rId2"/>
            <a:extLst>
              <a:ext uri="{FF2B5EF4-FFF2-40B4-BE49-F238E27FC236}">
                <a16:creationId xmlns:a16="http://schemas.microsoft.com/office/drawing/2014/main" id="{D4C3EBD2-92FA-3BC2-5898-9423B0E30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4972" y="1548166"/>
            <a:ext cx="2911748" cy="219004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415" name="Прямоугольник 11">
            <a:extLst>
              <a:ext uri="{FF2B5EF4-FFF2-40B4-BE49-F238E27FC236}">
                <a16:creationId xmlns:a16="http://schemas.microsoft.com/office/drawing/2014/main" id="{319DFFFA-BA1D-1AD2-8ADC-2C8E9E84F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01" y="5056684"/>
            <a:ext cx="364331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altLang="ru-RU" sz="2000" dirty="0"/>
              <a:t>Недостаток калия – появление бурых пятен</a:t>
            </a:r>
            <a:br>
              <a:rPr lang="ru-RU" altLang="ru-RU" sz="2000" dirty="0"/>
            </a:br>
            <a:r>
              <a:rPr lang="ru-RU" altLang="ru-RU" sz="2000" dirty="0"/>
              <a:t>на листьях, отмирание листвы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82853C-9FCA-9C9A-7DDA-3E3E92978E42}"/>
              </a:ext>
            </a:extLst>
          </p:cNvPr>
          <p:cNvSpPr/>
          <p:nvPr/>
        </p:nvSpPr>
        <p:spPr>
          <a:xfrm>
            <a:off x="611560" y="548680"/>
            <a:ext cx="4572000" cy="10618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Выводы:</a:t>
            </a:r>
          </a:p>
          <a:p>
            <a:pPr>
              <a:defRPr/>
            </a:pPr>
            <a:r>
              <a:rPr lang="ru-RU" sz="2800" dirty="0">
                <a:latin typeface="Arial" charset="0"/>
              </a:rPr>
              <a:t>Таким образом, мы узнали, что почвенное питание существует и имеет для растений важное значение.</a:t>
            </a:r>
          </a:p>
          <a:p>
            <a:pPr>
              <a:defRPr/>
            </a:pPr>
            <a:r>
              <a:rPr lang="ru-RU" sz="2800" dirty="0">
                <a:latin typeface="Arial" charset="0"/>
              </a:rPr>
              <a:t> Больше всего растению нужны азот, калий и фосфор. Если растение не получает хотя бы одно из нужных веществ, то его процессы жизнедеятельности резко нарушаются.</a:t>
            </a:r>
          </a:p>
          <a:p>
            <a:pPr algn="ctr">
              <a:defRPr/>
            </a:pPr>
            <a:endParaRPr lang="ru-RU" sz="40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endParaRPr lang="ru-RU" sz="40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endParaRPr lang="ru-RU" sz="40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endParaRPr lang="ru-RU" sz="40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endParaRPr lang="ru-RU" sz="40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endParaRPr lang="ru-RU" sz="4000" b="1" dirty="0">
              <a:solidFill>
                <a:srgbClr val="FF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3200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C2128E8-DE97-570C-0114-ADF1A4BC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560" y="908720"/>
            <a:ext cx="3951288" cy="526732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5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2FB1CEAD-A4F2-9102-C771-9582F7E2F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459" y="1404789"/>
            <a:ext cx="3601541" cy="3024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i="1" dirty="0"/>
              <a:t>Каков</a:t>
            </a:r>
            <a:br>
              <a:rPr lang="ru-RU" altLang="ru-RU" sz="3200" i="1" dirty="0"/>
            </a:br>
            <a:r>
              <a:rPr lang="ru-RU" altLang="ru-RU" sz="3200" i="1" dirty="0"/>
              <a:t>механизм</a:t>
            </a:r>
            <a:br>
              <a:rPr lang="ru-RU" altLang="ru-RU" sz="3200" i="1" dirty="0"/>
            </a:br>
            <a:r>
              <a:rPr lang="ru-RU" altLang="ru-RU" sz="3200" i="1" dirty="0"/>
              <a:t>поступления</a:t>
            </a:r>
            <a:br>
              <a:rPr lang="ru-RU" altLang="ru-RU" sz="3200" i="1" dirty="0"/>
            </a:br>
            <a:r>
              <a:rPr lang="ru-RU" altLang="ru-RU" sz="3200" i="1" dirty="0"/>
              <a:t>минеральных</a:t>
            </a:r>
            <a:br>
              <a:rPr lang="ru-RU" altLang="ru-RU" sz="3200" i="1" dirty="0"/>
            </a:br>
            <a:r>
              <a:rPr lang="ru-RU" altLang="ru-RU" sz="3200" i="1" dirty="0"/>
              <a:t>веществ</a:t>
            </a:r>
            <a:br>
              <a:rPr lang="ru-RU" altLang="ru-RU" sz="3200" i="1" dirty="0"/>
            </a:br>
            <a:r>
              <a:rPr lang="ru-RU" altLang="ru-RU" sz="3200" i="1" dirty="0"/>
              <a:t>в растение?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691C46B-546E-3CBD-56A0-F87954395316}"/>
              </a:ext>
            </a:extLst>
          </p:cNvPr>
          <p:cNvSpPr txBox="1">
            <a:spLocks/>
          </p:cNvSpPr>
          <p:nvPr/>
        </p:nvSpPr>
        <p:spPr>
          <a:xfrm>
            <a:off x="285750" y="2643188"/>
            <a:ext cx="4786313" cy="3571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1" name="Прямоугольник 8">
            <a:extLst>
              <a:ext uri="{FF2B5EF4-FFF2-40B4-BE49-F238E27FC236}">
                <a16:creationId xmlns:a16="http://schemas.microsoft.com/office/drawing/2014/main" id="{801E1EA5-66F0-07EF-EAEE-2D4244713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45720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3200" dirty="0">
              <a:solidFill>
                <a:srgbClr val="FF3300"/>
              </a:solidFill>
            </a:endParaRPr>
          </a:p>
        </p:txBody>
      </p:sp>
      <p:pic>
        <p:nvPicPr>
          <p:cNvPr id="7" name="Picture 8" descr="сканирование0004">
            <a:extLst>
              <a:ext uri="{FF2B5EF4-FFF2-40B4-BE49-F238E27FC236}">
                <a16:creationId xmlns:a16="http://schemas.microsoft.com/office/drawing/2014/main" id="{8D44D6CC-8FA8-E0AA-9301-521DFAB9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9188" y="596900"/>
            <a:ext cx="4537075" cy="5903913"/>
          </a:xfrm>
          <a:prstGeom prst="rect">
            <a:avLst/>
          </a:prstGeom>
          <a:noFill/>
          <a:ln w="57150" cmpd="thinThick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67159142-A669-9CF7-115B-C31C25B27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89" y="1071563"/>
            <a:ext cx="3814712" cy="2573461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ru-RU" sz="1800" dirty="0"/>
              <a:t>У </a:t>
            </a:r>
            <a:r>
              <a:rPr lang="en-US" altLang="ru-RU" sz="1800" dirty="0" err="1"/>
              <a:t>растения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срезают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стебель</a:t>
            </a:r>
            <a:r>
              <a:rPr lang="en-US" altLang="ru-RU" sz="1800" dirty="0"/>
              <a:t> и </a:t>
            </a:r>
            <a:r>
              <a:rPr lang="en-US" altLang="ru-RU" sz="1800" dirty="0" err="1"/>
              <a:t>на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пенёк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надевают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резиновую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трубку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которая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соединяет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его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со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стеклянной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трубкой</a:t>
            </a:r>
            <a:r>
              <a:rPr lang="en-US" altLang="ru-RU" sz="1800" dirty="0"/>
              <a:t>. </a:t>
            </a:r>
            <a:r>
              <a:rPr lang="en-US" altLang="ru-RU" sz="1800" dirty="0" err="1"/>
              <a:t>При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поливе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тёплой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водой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вода</a:t>
            </a:r>
            <a:r>
              <a:rPr lang="en-US" altLang="ru-RU" sz="1800" dirty="0"/>
              <a:t> в </a:t>
            </a:r>
            <a:r>
              <a:rPr lang="en-US" altLang="ru-RU" sz="1800" dirty="0" err="1"/>
              <a:t>трубке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поднимается</a:t>
            </a:r>
            <a:r>
              <a:rPr lang="en-US" altLang="ru-RU" sz="1800" dirty="0"/>
              <a:t> и </a:t>
            </a:r>
            <a:r>
              <a:rPr lang="en-US" altLang="ru-RU" sz="1800" dirty="0" err="1"/>
              <a:t>выливается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из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трубки</a:t>
            </a:r>
            <a:r>
              <a:rPr lang="en-US" altLang="ru-RU" sz="1800" dirty="0"/>
              <a:t>. </a:t>
            </a:r>
            <a:r>
              <a:rPr lang="en-US" altLang="ru-RU" sz="1800" dirty="0" err="1"/>
              <a:t>При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поливе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холодной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водой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вода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из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трубки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не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вытекает</a:t>
            </a:r>
            <a:r>
              <a:rPr lang="en-US" altLang="ru-RU" sz="1800" dirty="0"/>
              <a:t>.</a:t>
            </a:r>
            <a:br>
              <a:rPr lang="en-US" altLang="ru-RU" sz="1400" dirty="0"/>
            </a:br>
            <a:endParaRPr lang="ru-RU" altLang="ru-RU" sz="1400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AFB02A-11EB-7942-114B-A8A3B94D25E6}"/>
              </a:ext>
            </a:extLst>
          </p:cNvPr>
          <p:cNvSpPr txBox="1">
            <a:spLocks/>
          </p:cNvSpPr>
          <p:nvPr/>
        </p:nvSpPr>
        <p:spPr>
          <a:xfrm>
            <a:off x="285750" y="2643188"/>
            <a:ext cx="4786313" cy="3571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5" name="Прямоугольник 8">
            <a:extLst>
              <a:ext uri="{FF2B5EF4-FFF2-40B4-BE49-F238E27FC236}">
                <a16:creationId xmlns:a16="http://schemas.microsoft.com/office/drawing/2014/main" id="{FBFB1AAA-CF00-B3F4-4EE7-51A4799B2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45720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3200" dirty="0">
              <a:solidFill>
                <a:srgbClr val="FF3300"/>
              </a:solidFill>
            </a:endParaRPr>
          </a:p>
        </p:txBody>
      </p:sp>
      <p:pic>
        <p:nvPicPr>
          <p:cNvPr id="8" name="Picture 4" descr="сканирование0001">
            <a:extLst>
              <a:ext uri="{FF2B5EF4-FFF2-40B4-BE49-F238E27FC236}">
                <a16:creationId xmlns:a16="http://schemas.microsoft.com/office/drawing/2014/main" id="{606EEF9F-938D-A686-32FE-110B771B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942126" y="1113601"/>
            <a:ext cx="3272688" cy="3571875"/>
          </a:xfrm>
          <a:prstGeom prst="rect">
            <a:avLst/>
          </a:prstGeom>
          <a:noFill/>
          <a:ln w="57150" cmpd="thinThick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0487" name="Прямоугольник 9">
            <a:extLst>
              <a:ext uri="{FF2B5EF4-FFF2-40B4-BE49-F238E27FC236}">
                <a16:creationId xmlns:a16="http://schemas.microsoft.com/office/drawing/2014/main" id="{622ECB2F-2424-56CA-EC16-A4CBF4DA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655" y="3804032"/>
            <a:ext cx="3143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u="sng" dirty="0" err="1">
                <a:solidFill>
                  <a:srgbClr val="FF3300"/>
                </a:solidFill>
              </a:rPr>
              <a:t>Вывод</a:t>
            </a:r>
            <a:r>
              <a:rPr lang="en-US" altLang="ru-RU" sz="2400" b="1" u="sng" dirty="0">
                <a:solidFill>
                  <a:srgbClr val="FF3300"/>
                </a:solidFill>
              </a:rPr>
              <a:t>: </a:t>
            </a:r>
            <a:endParaRPr lang="en-US" altLang="ru-RU" sz="2400" dirty="0">
              <a:solidFill>
                <a:srgbClr val="FF3300"/>
              </a:solidFill>
            </a:endParaRPr>
          </a:p>
          <a:p>
            <a:pPr eaLnBrk="1" hangingPunct="1"/>
            <a:r>
              <a:rPr lang="en-US" altLang="ru-RU" sz="2400" dirty="0" err="1"/>
              <a:t>погл</a:t>
            </a:r>
            <a:r>
              <a:rPr lang="ru-RU" altLang="ru-RU" sz="2400" dirty="0"/>
              <a:t>о</a:t>
            </a:r>
            <a:r>
              <a:rPr lang="en-US" altLang="ru-RU" sz="2400" dirty="0" err="1"/>
              <a:t>щение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воды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корнем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зависит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от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температуры</a:t>
            </a:r>
            <a:r>
              <a:rPr lang="ru-RU" altLang="ru-RU" sz="2400" dirty="0"/>
              <a:t> воды.</a:t>
            </a:r>
            <a:endParaRPr lang="en-US" alt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BC4B9D-3360-A1CC-82F8-F69A874A5EE1}"/>
              </a:ext>
            </a:extLst>
          </p:cNvPr>
          <p:cNvSpPr/>
          <p:nvPr/>
        </p:nvSpPr>
        <p:spPr>
          <a:xfrm>
            <a:off x="571500" y="285750"/>
            <a:ext cx="821531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Явление корневого давления подтверждает следующий опыт: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D906CA1E-70B0-2B64-CC11-050DB6FCA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1000" y="1080293"/>
            <a:ext cx="4429125" cy="156289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altLang="ru-RU" sz="2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Почва</a:t>
            </a:r>
            <a:r>
              <a:rPr lang="ru-RU" altLang="ru-RU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верхний слой земли, обладающий плодородием. </a:t>
            </a:r>
            <a:br>
              <a:rPr lang="ru-RU" altLang="ru-RU" sz="2800" dirty="0"/>
            </a:br>
            <a:endParaRPr lang="ru-RU" altLang="ru-RU" sz="2800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32973EE-8EB9-5EDC-6B3E-0629CD52A77C}"/>
              </a:ext>
            </a:extLst>
          </p:cNvPr>
          <p:cNvSpPr txBox="1">
            <a:spLocks/>
          </p:cNvSpPr>
          <p:nvPr/>
        </p:nvSpPr>
        <p:spPr>
          <a:xfrm>
            <a:off x="285750" y="2643188"/>
            <a:ext cx="4786313" cy="3571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9" name="Прямоугольник 8">
            <a:extLst>
              <a:ext uri="{FF2B5EF4-FFF2-40B4-BE49-F238E27FC236}">
                <a16:creationId xmlns:a16="http://schemas.microsoft.com/office/drawing/2014/main" id="{90BDCA4C-FF93-8D05-DA29-EC7F86BB8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31" y="312152"/>
            <a:ext cx="45720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3200">
              <a:solidFill>
                <a:srgbClr val="FF3300"/>
              </a:solidFill>
            </a:endParaRPr>
          </a:p>
        </p:txBody>
      </p:sp>
      <p:pic>
        <p:nvPicPr>
          <p:cNvPr id="12" name="Picture 4" descr="сканирование0003">
            <a:extLst>
              <a:ext uri="{FF2B5EF4-FFF2-40B4-BE49-F238E27FC236}">
                <a16:creationId xmlns:a16="http://schemas.microsoft.com/office/drawing/2014/main" id="{A901BD39-F1E0-3D2F-6CC6-6990B036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>
          <a:xfrm>
            <a:off x="983861" y="1268760"/>
            <a:ext cx="2860770" cy="3797298"/>
          </a:xfrm>
          <a:prstGeom prst="rect">
            <a:avLst/>
          </a:prstGeom>
          <a:noFill/>
          <a:ln w="57150" cmpd="thinThick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090B07-2CC6-8547-B26D-8F4C0B842980}"/>
              </a:ext>
            </a:extLst>
          </p:cNvPr>
          <p:cNvSpPr/>
          <p:nvPr/>
        </p:nvSpPr>
        <p:spPr>
          <a:xfrm>
            <a:off x="285750" y="142875"/>
            <a:ext cx="84296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Почва – основной источник минерального питания растений</a:t>
            </a:r>
          </a:p>
        </p:txBody>
      </p:sp>
      <p:sp>
        <p:nvSpPr>
          <p:cNvPr id="21512" name="Прямоугольник 13">
            <a:extLst>
              <a:ext uri="{FF2B5EF4-FFF2-40B4-BE49-F238E27FC236}">
                <a16:creationId xmlns:a16="http://schemas.microsoft.com/office/drawing/2014/main" id="{EBB82E6C-BC72-47F9-8A02-5A2BD0A9F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2802731"/>
            <a:ext cx="42208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u="sng" dirty="0">
                <a:solidFill>
                  <a:srgbClr val="FF3300"/>
                </a:solidFill>
              </a:rPr>
              <a:t>Плодородие</a:t>
            </a:r>
            <a:r>
              <a:rPr lang="ru-RU" altLang="ru-RU" sz="2000" dirty="0">
                <a:solidFill>
                  <a:srgbClr val="FF3300"/>
                </a:solidFill>
              </a:rPr>
              <a:t> –</a:t>
            </a:r>
            <a:r>
              <a:rPr lang="ru-RU" altLang="ru-RU" sz="2000" dirty="0"/>
              <a:t>  способность почвы обеспечивать растения питательными веществами и водой.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>
            <a:extLst>
              <a:ext uri="{FF2B5EF4-FFF2-40B4-BE49-F238E27FC236}">
                <a16:creationId xmlns:a16="http://schemas.microsoft.com/office/drawing/2014/main" id="{8786D743-07B7-1D28-C628-5C05B9B6C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9188" y="1500188"/>
            <a:ext cx="3500437" cy="4500562"/>
          </a:xfrm>
        </p:spPr>
        <p:txBody>
          <a:bodyPr/>
          <a:lstStyle/>
          <a:p>
            <a:pPr algn="l"/>
            <a:r>
              <a:rPr lang="en-US" altLang="ru-RU" sz="3200"/>
              <a:t>Отсутствие </a:t>
            </a:r>
            <a:br>
              <a:rPr lang="ru-RU" altLang="ru-RU" sz="3200"/>
            </a:br>
            <a:r>
              <a:rPr lang="en-US" altLang="ru-RU" sz="3200"/>
              <a:t>тех или иных минеральных веществ в почве </a:t>
            </a:r>
            <a:br>
              <a:rPr lang="ru-RU" altLang="ru-RU" sz="3200"/>
            </a:br>
            <a:r>
              <a:rPr lang="en-US" altLang="ru-RU" sz="3200"/>
              <a:t>обязательно сказывается на нормальном росте и развитии растений.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0A0D0D-1FF4-2E40-51C8-22A2C1B7B633}"/>
              </a:ext>
            </a:extLst>
          </p:cNvPr>
          <p:cNvSpPr txBox="1">
            <a:spLocks/>
          </p:cNvSpPr>
          <p:nvPr/>
        </p:nvSpPr>
        <p:spPr>
          <a:xfrm>
            <a:off x="285750" y="2643188"/>
            <a:ext cx="4786313" cy="3571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3" name="Прямоугольник 8">
            <a:extLst>
              <a:ext uri="{FF2B5EF4-FFF2-40B4-BE49-F238E27FC236}">
                <a16:creationId xmlns:a16="http://schemas.microsoft.com/office/drawing/2014/main" id="{B7D38DBD-2F7B-BF54-C838-1F39C5AC4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45720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3200">
              <a:solidFill>
                <a:srgbClr val="FF33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C58CA19-C28A-D736-2A00-353345D293D2}"/>
              </a:ext>
            </a:extLst>
          </p:cNvPr>
          <p:cNvSpPr/>
          <p:nvPr/>
        </p:nvSpPr>
        <p:spPr>
          <a:xfrm>
            <a:off x="285750" y="142875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Почва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постепенно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истощается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!</a:t>
            </a:r>
          </a:p>
          <a:p>
            <a:pPr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10" name="Picture 4" descr="сканирование0002">
            <a:extLst>
              <a:ext uri="{FF2B5EF4-FFF2-40B4-BE49-F238E27FC236}">
                <a16:creationId xmlns:a16="http://schemas.microsoft.com/office/drawing/2014/main" id="{E6E096F3-525D-A638-31B1-BB9285B1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1003301" y="1700572"/>
            <a:ext cx="3705115" cy="3456856"/>
          </a:xfrm>
          <a:prstGeom prst="rect">
            <a:avLst/>
          </a:prstGeom>
          <a:noFill/>
          <a:ln w="57150" cmpd="thinThick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297A697-BF5A-9361-44CD-E333556246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«Классификация удобрений»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01ADD7CC-4877-1FA5-FBA6-48C9BA0267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68538" y="1700213"/>
            <a:ext cx="3927475" cy="515937"/>
          </a:xfr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6600"/>
                </a:solidFill>
              </a:rPr>
              <a:t>Удобрения</a:t>
            </a:r>
          </a:p>
        </p:txBody>
      </p:sp>
      <p:pic>
        <p:nvPicPr>
          <p:cNvPr id="23556" name="Picture 23" descr="j0239667">
            <a:extLst>
              <a:ext uri="{FF2B5EF4-FFF2-40B4-BE49-F238E27FC236}">
                <a16:creationId xmlns:a16="http://schemas.microsoft.com/office/drawing/2014/main" id="{0DF642EA-5090-2378-DB08-0915FB359EA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052513"/>
            <a:ext cx="1835150" cy="1738312"/>
          </a:xfrm>
          <a:noFill/>
        </p:spPr>
      </p:pic>
      <p:pic>
        <p:nvPicPr>
          <p:cNvPr id="23575" name="Picture 25" descr="j0237945">
            <a:extLst>
              <a:ext uri="{FF2B5EF4-FFF2-40B4-BE49-F238E27FC236}">
                <a16:creationId xmlns:a16="http://schemas.microsoft.com/office/drawing/2014/main" id="{E54D8E74-D33C-D3D2-DDAD-4E57BC5754A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1511300" cy="1152525"/>
          </a:xfrm>
          <a:noFill/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EA9B85F4-F783-26D5-1C79-4A0A1273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941888"/>
            <a:ext cx="2017713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6600"/>
              </a:solidFill>
            </a:endParaRP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A60F4058-6004-DDE1-E0F1-E2CEDE7E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97200"/>
            <a:ext cx="2736850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6600"/>
              </a:solidFill>
            </a:endParaRPr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E19F5FE4-1EEC-33A2-11AC-CF0BA0A6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941888"/>
            <a:ext cx="1584325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6600"/>
              </a:solidFill>
            </a:endParaRPr>
          </a:p>
        </p:txBody>
      </p:sp>
      <p:sp>
        <p:nvSpPr>
          <p:cNvPr id="77832" name="Rectangle 8">
            <a:extLst>
              <a:ext uri="{FF2B5EF4-FFF2-40B4-BE49-F238E27FC236}">
                <a16:creationId xmlns:a16="http://schemas.microsoft.com/office/drawing/2014/main" id="{D189643E-8E7A-79AD-6393-C23DEC8B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076700"/>
            <a:ext cx="1582738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6600"/>
              </a:solidFill>
            </a:endParaRPr>
          </a:p>
        </p:txBody>
      </p:sp>
      <p:sp>
        <p:nvSpPr>
          <p:cNvPr id="77833" name="Rectangle 9">
            <a:extLst>
              <a:ext uri="{FF2B5EF4-FFF2-40B4-BE49-F238E27FC236}">
                <a16:creationId xmlns:a16="http://schemas.microsoft.com/office/drawing/2014/main" id="{A9E38935-D754-9A04-B6EE-41308A7A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221163"/>
            <a:ext cx="1152525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6600"/>
              </a:solidFill>
            </a:endParaRPr>
          </a:p>
        </p:txBody>
      </p:sp>
      <p:sp>
        <p:nvSpPr>
          <p:cNvPr id="77834" name="Rectangle 10">
            <a:extLst>
              <a:ext uri="{FF2B5EF4-FFF2-40B4-BE49-F238E27FC236}">
                <a16:creationId xmlns:a16="http://schemas.microsoft.com/office/drawing/2014/main" id="{E977EB07-4B98-60C2-F1F5-0276DA31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149725"/>
            <a:ext cx="1081088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6600"/>
              </a:solidFill>
            </a:endParaRPr>
          </a:p>
        </p:txBody>
      </p:sp>
      <p:sp>
        <p:nvSpPr>
          <p:cNvPr id="77835" name="Rectangle 11">
            <a:extLst>
              <a:ext uri="{FF2B5EF4-FFF2-40B4-BE49-F238E27FC236}">
                <a16:creationId xmlns:a16="http://schemas.microsoft.com/office/drawing/2014/main" id="{74A597E9-D5D3-356D-C4B6-081D5FBC8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076700"/>
            <a:ext cx="1657350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6600"/>
              </a:solidFill>
            </a:endParaRPr>
          </a:p>
        </p:txBody>
      </p:sp>
      <p:sp>
        <p:nvSpPr>
          <p:cNvPr id="77836" name="Rectangle 12">
            <a:extLst>
              <a:ext uri="{FF2B5EF4-FFF2-40B4-BE49-F238E27FC236}">
                <a16:creationId xmlns:a16="http://schemas.microsoft.com/office/drawing/2014/main" id="{8A409242-7243-79A8-6BF2-37E9772E0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924175"/>
            <a:ext cx="2736850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6600"/>
              </a:solidFill>
            </a:endParaRPr>
          </a:p>
        </p:txBody>
      </p:sp>
      <p:sp>
        <p:nvSpPr>
          <p:cNvPr id="77837" name="Rectangle 13">
            <a:extLst>
              <a:ext uri="{FF2B5EF4-FFF2-40B4-BE49-F238E27FC236}">
                <a16:creationId xmlns:a16="http://schemas.microsoft.com/office/drawing/2014/main" id="{687C887E-1643-CA71-1A8C-F2249F59F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941888"/>
            <a:ext cx="2519362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6600"/>
              </a:solidFill>
            </a:endParaRPr>
          </a:p>
        </p:txBody>
      </p:sp>
      <p:sp>
        <p:nvSpPr>
          <p:cNvPr id="77838" name="AutoShape 14">
            <a:extLst>
              <a:ext uri="{FF2B5EF4-FFF2-40B4-BE49-F238E27FC236}">
                <a16:creationId xmlns:a16="http://schemas.microsoft.com/office/drawing/2014/main" id="{9460A907-AE37-B518-DA4B-FD9146CC2D41}"/>
              </a:ext>
            </a:extLst>
          </p:cNvPr>
          <p:cNvSpPr>
            <a:spLocks noChangeArrowheads="1"/>
          </p:cNvSpPr>
          <p:nvPr/>
        </p:nvSpPr>
        <p:spPr bwMode="auto">
          <a:xfrm rot="1391605">
            <a:off x="2411413" y="2420938"/>
            <a:ext cx="358775" cy="360362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39" name="AutoShape 15">
            <a:extLst>
              <a:ext uri="{FF2B5EF4-FFF2-40B4-BE49-F238E27FC236}">
                <a16:creationId xmlns:a16="http://schemas.microsoft.com/office/drawing/2014/main" id="{B41575D6-AE0C-34EE-B7B9-9C30319706F7}"/>
              </a:ext>
            </a:extLst>
          </p:cNvPr>
          <p:cNvSpPr>
            <a:spLocks noChangeArrowheads="1"/>
          </p:cNvSpPr>
          <p:nvPr/>
        </p:nvSpPr>
        <p:spPr bwMode="auto">
          <a:xfrm rot="1391605">
            <a:off x="827088" y="3644900"/>
            <a:ext cx="358775" cy="360363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40" name="AutoShape 16">
            <a:extLst>
              <a:ext uri="{FF2B5EF4-FFF2-40B4-BE49-F238E27FC236}">
                <a16:creationId xmlns:a16="http://schemas.microsoft.com/office/drawing/2014/main" id="{D4E0FC52-F40C-2B65-9A73-99B9D2487633}"/>
              </a:ext>
            </a:extLst>
          </p:cNvPr>
          <p:cNvSpPr>
            <a:spLocks noChangeArrowheads="1"/>
          </p:cNvSpPr>
          <p:nvPr/>
        </p:nvSpPr>
        <p:spPr bwMode="auto">
          <a:xfrm rot="-1862188">
            <a:off x="2700338" y="3644900"/>
            <a:ext cx="358775" cy="360363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41" name="AutoShape 17">
            <a:extLst>
              <a:ext uri="{FF2B5EF4-FFF2-40B4-BE49-F238E27FC236}">
                <a16:creationId xmlns:a16="http://schemas.microsoft.com/office/drawing/2014/main" id="{83959F8C-0E3E-83E7-E90E-2A8234955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716338"/>
            <a:ext cx="358775" cy="1008062"/>
          </a:xfrm>
          <a:prstGeom prst="downArrow">
            <a:avLst>
              <a:gd name="adj1" fmla="val 49556"/>
              <a:gd name="adj2" fmla="val 3981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42" name="AutoShape 18">
            <a:extLst>
              <a:ext uri="{FF2B5EF4-FFF2-40B4-BE49-F238E27FC236}">
                <a16:creationId xmlns:a16="http://schemas.microsoft.com/office/drawing/2014/main" id="{D99D9092-4558-93A8-520C-45FF91D0C5B9}"/>
              </a:ext>
            </a:extLst>
          </p:cNvPr>
          <p:cNvSpPr>
            <a:spLocks noChangeArrowheads="1"/>
          </p:cNvSpPr>
          <p:nvPr/>
        </p:nvSpPr>
        <p:spPr bwMode="auto">
          <a:xfrm rot="-1862188">
            <a:off x="5651500" y="2420938"/>
            <a:ext cx="358775" cy="360362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43" name="AutoShape 19">
            <a:extLst>
              <a:ext uri="{FF2B5EF4-FFF2-40B4-BE49-F238E27FC236}">
                <a16:creationId xmlns:a16="http://schemas.microsoft.com/office/drawing/2014/main" id="{2CAECB51-253B-8204-8378-FCE1E2E8F7DD}"/>
              </a:ext>
            </a:extLst>
          </p:cNvPr>
          <p:cNvSpPr>
            <a:spLocks noChangeArrowheads="1"/>
          </p:cNvSpPr>
          <p:nvPr/>
        </p:nvSpPr>
        <p:spPr bwMode="auto">
          <a:xfrm rot="1391605">
            <a:off x="5076825" y="3573463"/>
            <a:ext cx="358775" cy="360362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44" name="AutoShape 20">
            <a:extLst>
              <a:ext uri="{FF2B5EF4-FFF2-40B4-BE49-F238E27FC236}">
                <a16:creationId xmlns:a16="http://schemas.microsoft.com/office/drawing/2014/main" id="{A79695C8-4C1F-F971-9D60-1952658B2A29}"/>
              </a:ext>
            </a:extLst>
          </p:cNvPr>
          <p:cNvSpPr>
            <a:spLocks noChangeArrowheads="1"/>
          </p:cNvSpPr>
          <p:nvPr/>
        </p:nvSpPr>
        <p:spPr bwMode="auto">
          <a:xfrm rot="-1862188">
            <a:off x="7812088" y="3500438"/>
            <a:ext cx="358775" cy="360362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45" name="AutoShape 21">
            <a:extLst>
              <a:ext uri="{FF2B5EF4-FFF2-40B4-BE49-F238E27FC236}">
                <a16:creationId xmlns:a16="http://schemas.microsoft.com/office/drawing/2014/main" id="{34B33519-0B5F-8475-35E8-AC8BA8AFFE9B}"/>
              </a:ext>
            </a:extLst>
          </p:cNvPr>
          <p:cNvSpPr>
            <a:spLocks noChangeArrowheads="1"/>
          </p:cNvSpPr>
          <p:nvPr/>
        </p:nvSpPr>
        <p:spPr bwMode="auto">
          <a:xfrm rot="564188">
            <a:off x="6227763" y="3716338"/>
            <a:ext cx="358775" cy="1008062"/>
          </a:xfrm>
          <a:prstGeom prst="downArrow">
            <a:avLst>
              <a:gd name="adj1" fmla="val 49556"/>
              <a:gd name="adj2" fmla="val 3981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46" name="AutoShape 22">
            <a:extLst>
              <a:ext uri="{FF2B5EF4-FFF2-40B4-BE49-F238E27FC236}">
                <a16:creationId xmlns:a16="http://schemas.microsoft.com/office/drawing/2014/main" id="{D38F5AE8-AEDC-9AB6-2436-EB7BF582636B}"/>
              </a:ext>
            </a:extLst>
          </p:cNvPr>
          <p:cNvSpPr>
            <a:spLocks noChangeArrowheads="1"/>
          </p:cNvSpPr>
          <p:nvPr/>
        </p:nvSpPr>
        <p:spPr bwMode="auto">
          <a:xfrm rot="-553527">
            <a:off x="6877050" y="3716338"/>
            <a:ext cx="358775" cy="1008062"/>
          </a:xfrm>
          <a:prstGeom prst="downArrow">
            <a:avLst>
              <a:gd name="adj1" fmla="val 49556"/>
              <a:gd name="adj2" fmla="val 3981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51" name="Rectangle 27">
            <a:extLst>
              <a:ext uri="{FF2B5EF4-FFF2-40B4-BE49-F238E27FC236}">
                <a16:creationId xmlns:a16="http://schemas.microsoft.com/office/drawing/2014/main" id="{515FEC7E-7510-CC69-C786-8972CBBA6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997200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6600"/>
                </a:solidFill>
              </a:rPr>
              <a:t>органические</a:t>
            </a:r>
          </a:p>
        </p:txBody>
      </p:sp>
      <p:sp>
        <p:nvSpPr>
          <p:cNvPr id="77852" name="Rectangle 28">
            <a:extLst>
              <a:ext uri="{FF2B5EF4-FFF2-40B4-BE49-F238E27FC236}">
                <a16:creationId xmlns:a16="http://schemas.microsoft.com/office/drawing/2014/main" id="{0A7AB047-221A-F67D-8E49-75AFB7F11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924175"/>
            <a:ext cx="194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6600"/>
                </a:solidFill>
              </a:rPr>
              <a:t>минеральные</a:t>
            </a:r>
          </a:p>
        </p:txBody>
      </p:sp>
      <p:sp>
        <p:nvSpPr>
          <p:cNvPr id="77853" name="Rectangle 29">
            <a:extLst>
              <a:ext uri="{FF2B5EF4-FFF2-40B4-BE49-F238E27FC236}">
                <a16:creationId xmlns:a16="http://schemas.microsoft.com/office/drawing/2014/main" id="{772BFA25-F4D7-C0FC-99F1-4CAF3286A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149725"/>
            <a:ext cx="841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6600"/>
                </a:solidFill>
              </a:rPr>
              <a:t>торф</a:t>
            </a:r>
          </a:p>
        </p:txBody>
      </p:sp>
      <p:sp>
        <p:nvSpPr>
          <p:cNvPr id="77854" name="Rectangle 30">
            <a:extLst>
              <a:ext uri="{FF2B5EF4-FFF2-40B4-BE49-F238E27FC236}">
                <a16:creationId xmlns:a16="http://schemas.microsoft.com/office/drawing/2014/main" id="{3283DEBD-F92F-B096-95EB-FCCC58A88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91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6600"/>
                </a:solidFill>
              </a:rPr>
              <a:t>навоз</a:t>
            </a:r>
          </a:p>
        </p:txBody>
      </p:sp>
      <p:sp>
        <p:nvSpPr>
          <p:cNvPr id="77855" name="Rectangle 31">
            <a:extLst>
              <a:ext uri="{FF2B5EF4-FFF2-40B4-BE49-F238E27FC236}">
                <a16:creationId xmlns:a16="http://schemas.microsoft.com/office/drawing/2014/main" id="{A64CDA3B-9331-F08E-B9A2-F643A360AC2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58888" y="4941888"/>
            <a:ext cx="1438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6600"/>
                </a:solidFill>
              </a:rPr>
              <a:t>перегной</a:t>
            </a:r>
          </a:p>
        </p:txBody>
      </p:sp>
      <p:sp>
        <p:nvSpPr>
          <p:cNvPr id="77856" name="Rectangle 32">
            <a:extLst>
              <a:ext uri="{FF2B5EF4-FFF2-40B4-BE49-F238E27FC236}">
                <a16:creationId xmlns:a16="http://schemas.microsoft.com/office/drawing/2014/main" id="{C407747E-15EA-4FD6-ADDB-859DF0001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76700"/>
            <a:ext cx="124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6600"/>
                </a:solidFill>
              </a:rPr>
              <a:t>азотные</a:t>
            </a:r>
          </a:p>
        </p:txBody>
      </p:sp>
      <p:sp>
        <p:nvSpPr>
          <p:cNvPr id="77857" name="Rectangle 33">
            <a:extLst>
              <a:ext uri="{FF2B5EF4-FFF2-40B4-BE49-F238E27FC236}">
                <a16:creationId xmlns:a16="http://schemas.microsoft.com/office/drawing/2014/main" id="{277511C1-E5B8-5FB9-01A8-01786EC24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076700"/>
            <a:ext cx="1438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6600"/>
                </a:solidFill>
              </a:rPr>
              <a:t>калийные</a:t>
            </a:r>
          </a:p>
        </p:txBody>
      </p:sp>
      <p:sp>
        <p:nvSpPr>
          <p:cNvPr id="77858" name="Rectangle 34">
            <a:extLst>
              <a:ext uri="{FF2B5EF4-FFF2-40B4-BE49-F238E27FC236}">
                <a16:creationId xmlns:a16="http://schemas.microsoft.com/office/drawing/2014/main" id="{B8E00AD6-C69B-3B91-D83A-B374D3FC2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941888"/>
            <a:ext cx="174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6600"/>
                </a:solidFill>
              </a:rPr>
              <a:t>фосфорные</a:t>
            </a:r>
          </a:p>
        </p:txBody>
      </p:sp>
      <p:sp>
        <p:nvSpPr>
          <p:cNvPr id="77859" name="Rectangle 35">
            <a:extLst>
              <a:ext uri="{FF2B5EF4-FFF2-40B4-BE49-F238E27FC236}">
                <a16:creationId xmlns:a16="http://schemas.microsoft.com/office/drawing/2014/main" id="{B72D119F-7022-9BE4-1A9B-EA253F5FB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941888"/>
            <a:ext cx="2335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6600"/>
                </a:solidFill>
              </a:rPr>
              <a:t>микроудобрения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 animBg="1"/>
      <p:bldP spid="77829" grpId="0" animBg="1"/>
      <p:bldP spid="77830" grpId="0" animBg="1"/>
      <p:bldP spid="77831" grpId="0" animBg="1"/>
      <p:bldP spid="77832" grpId="0" animBg="1"/>
      <p:bldP spid="77833" grpId="0" animBg="1"/>
      <p:bldP spid="77834" grpId="0" animBg="1"/>
      <p:bldP spid="77835" grpId="0" animBg="1"/>
      <p:bldP spid="77836" grpId="0" animBg="1"/>
      <p:bldP spid="77837" grpId="0" animBg="1"/>
      <p:bldP spid="77838" grpId="0" animBg="1"/>
      <p:bldP spid="77839" grpId="0" animBg="1"/>
      <p:bldP spid="77840" grpId="0" animBg="1"/>
      <p:bldP spid="77841" grpId="0" animBg="1"/>
      <p:bldP spid="77842" grpId="0" animBg="1"/>
      <p:bldP spid="77843" grpId="0" animBg="1"/>
      <p:bldP spid="77844" grpId="0" animBg="1"/>
      <p:bldP spid="77845" grpId="0" animBg="1"/>
      <p:bldP spid="77846" grpId="0" animBg="1"/>
      <p:bldP spid="77851" grpId="0"/>
      <p:bldP spid="77852" grpId="0"/>
      <p:bldP spid="77853" grpId="0"/>
      <p:bldP spid="77854" grpId="0"/>
      <p:bldP spid="77855" grpId="0"/>
      <p:bldP spid="77856" grpId="0"/>
      <p:bldP spid="77857" grpId="0"/>
      <p:bldP spid="77858" grpId="0"/>
      <p:bldP spid="778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6532B61C-F99F-52FD-27DF-B705FE4FB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0562" y="1988840"/>
            <a:ext cx="3500438" cy="2068835"/>
          </a:xfrm>
        </p:spPr>
        <p:txBody>
          <a:bodyPr/>
          <a:lstStyle/>
          <a:p>
            <a:pPr marL="360363" indent="-360363" eaLnBrk="1" hangingPunct="1">
              <a:lnSpc>
                <a:spcPct val="80000"/>
              </a:lnSpc>
            </a:pPr>
            <a:r>
              <a:rPr lang="ru-RU" altLang="ru-RU" sz="3200" b="1" dirty="0"/>
              <a:t>В конце §15,</a:t>
            </a:r>
            <a:br>
              <a:rPr lang="ru-RU" altLang="ru-RU" sz="3200" b="1" dirty="0"/>
            </a:br>
            <a:r>
              <a:rPr lang="ru-RU" altLang="ru-RU" sz="3200" b="1" dirty="0"/>
              <a:t>стр.85. </a:t>
            </a:r>
            <a:br>
              <a:rPr lang="ru-RU" altLang="ru-RU" sz="3200" b="1" dirty="0"/>
            </a:br>
            <a:endParaRPr lang="en-US" altLang="ru-RU" sz="3200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4BF8403-14D1-4159-103F-E925F9E558CE}"/>
              </a:ext>
            </a:extLst>
          </p:cNvPr>
          <p:cNvSpPr txBox="1">
            <a:spLocks/>
          </p:cNvSpPr>
          <p:nvPr/>
        </p:nvSpPr>
        <p:spPr>
          <a:xfrm>
            <a:off x="285750" y="2643188"/>
            <a:ext cx="4786313" cy="3571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1" name="Прямоугольник 8">
            <a:extLst>
              <a:ext uri="{FF2B5EF4-FFF2-40B4-BE49-F238E27FC236}">
                <a16:creationId xmlns:a16="http://schemas.microsoft.com/office/drawing/2014/main" id="{20E30E6F-8296-E4A5-E86D-FD503AB5E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45720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3200" dirty="0">
              <a:solidFill>
                <a:srgbClr val="FF33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D8AEE2-BF9D-8366-055A-D2ED2C32B7EC}"/>
              </a:ext>
            </a:extLst>
          </p:cNvPr>
          <p:cNvSpPr/>
          <p:nvPr/>
        </p:nvSpPr>
        <p:spPr>
          <a:xfrm>
            <a:off x="285750" y="142875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Ответьте на вопросы:</a:t>
            </a:r>
          </a:p>
          <a:p>
            <a:pPr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4583" name="Picture 2" descr="E:\Танюшка\БИОЛОГИЯ\картинки биология\биологич. дисциплины\5140_big.jpg">
            <a:extLst>
              <a:ext uri="{FF2B5EF4-FFF2-40B4-BE49-F238E27FC236}">
                <a16:creationId xmlns:a16="http://schemas.microsoft.com/office/drawing/2014/main" id="{428536E3-AE79-989D-68B3-ADE8C71F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32" y="1209302"/>
            <a:ext cx="3132948" cy="408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34F9A-3C4F-140B-C596-2F0AAF609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625" y="1000125"/>
            <a:ext cx="3500438" cy="2643188"/>
          </a:xfrm>
        </p:spPr>
        <p:txBody>
          <a:bodyPr/>
          <a:lstStyle/>
          <a:p>
            <a:r>
              <a:rPr lang="ru-RU" altLang="ru-RU" sz="3200"/>
              <a:t>это способ выращивания</a:t>
            </a:r>
            <a:br>
              <a:rPr lang="ru-RU" altLang="ru-RU" sz="3200"/>
            </a:br>
            <a:r>
              <a:rPr lang="ru-RU" altLang="ru-RU" sz="3200"/>
              <a:t>растений без почвы. </a:t>
            </a:r>
            <a:br>
              <a:rPr lang="ru-RU" altLang="ru-RU" sz="3200"/>
            </a:br>
            <a:endParaRPr lang="en-US" altLang="ru-RU" sz="3200" b="1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899EB66-EB74-4A14-0DBD-28CAB43D6DFC}"/>
              </a:ext>
            </a:extLst>
          </p:cNvPr>
          <p:cNvSpPr txBox="1">
            <a:spLocks/>
          </p:cNvSpPr>
          <p:nvPr/>
        </p:nvSpPr>
        <p:spPr>
          <a:xfrm>
            <a:off x="285750" y="2643188"/>
            <a:ext cx="4786313" cy="3571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05" name="Прямоугольник 8">
            <a:extLst>
              <a:ext uri="{FF2B5EF4-FFF2-40B4-BE49-F238E27FC236}">
                <a16:creationId xmlns:a16="http://schemas.microsoft.com/office/drawing/2014/main" id="{42DC48A3-5B09-2656-36C4-FCB6F6548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45720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0" b="1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3200">
              <a:solidFill>
                <a:srgbClr val="FF33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23D5D6D-C7F4-89F5-949D-D1EA8A14A64A}"/>
              </a:ext>
            </a:extLst>
          </p:cNvPr>
          <p:cNvSpPr/>
          <p:nvPr/>
        </p:nvSpPr>
        <p:spPr>
          <a:xfrm>
            <a:off x="357188" y="142875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Гидропоника, аэропоника?</a:t>
            </a:r>
          </a:p>
          <a:p>
            <a:pPr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5607" name="Picture 3" descr="Картинка 33 из 22544">
            <a:hlinkClick r:id="rId2"/>
            <a:extLst>
              <a:ext uri="{FF2B5EF4-FFF2-40B4-BE49-F238E27FC236}">
                <a16:creationId xmlns:a16="http://schemas.microsoft.com/office/drawing/2014/main" id="{C4A8C63B-91FA-8A13-3E95-40CC6B627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37" y="1032374"/>
            <a:ext cx="3778326" cy="28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 descr="Картинка 3 из 22544">
            <a:hlinkClick r:id="rId4"/>
            <a:extLst>
              <a:ext uri="{FF2B5EF4-FFF2-40B4-BE49-F238E27FC236}">
                <a16:creationId xmlns:a16="http://schemas.microsoft.com/office/drawing/2014/main" id="{6B67EA1E-ED16-6345-43B8-21E1E9D9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95" y="3445266"/>
            <a:ext cx="3190024" cy="24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Прямоугольник 11">
            <a:extLst>
              <a:ext uri="{FF2B5EF4-FFF2-40B4-BE49-F238E27FC236}">
                <a16:creationId xmlns:a16="http://schemas.microsoft.com/office/drawing/2014/main" id="{708D1BC2-B6EE-15F4-6B12-5FE3B78DC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4" y="4284425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Стр. 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E65E8-A0FF-DB41-11B1-76A3984A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1844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DE724D2-7C63-3E61-05F1-4FED21A1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000125"/>
            <a:ext cx="8229600" cy="242887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b="1" dirty="0"/>
              <a:t>Изучить §15, устно ответить </a:t>
            </a:r>
            <a:br>
              <a:rPr lang="ru-RU" b="1" dirty="0"/>
            </a:br>
            <a:r>
              <a:rPr lang="ru-RU" b="1" dirty="0"/>
              <a:t>на вопросы после параграфа.</a:t>
            </a:r>
            <a:br>
              <a:rPr lang="ru-RU" b="1" dirty="0"/>
            </a:br>
            <a:r>
              <a:rPr lang="ru-RU" b="1" dirty="0"/>
              <a:t>Записи в тетради учить.</a:t>
            </a: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E:\Танюшка\БИОЛОГИЯ\картинки биология\Ботаника\органы растений\корень\557097.jpg">
            <a:extLst>
              <a:ext uri="{FF2B5EF4-FFF2-40B4-BE49-F238E27FC236}">
                <a16:creationId xmlns:a16="http://schemas.microsoft.com/office/drawing/2014/main" id="{46B71E92-D51F-7F3C-6FC2-2FA706CB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5" y="2276475"/>
            <a:ext cx="5228844" cy="358140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FF56C-AE24-A3F7-FAF1-35926892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7812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знаний:</a:t>
            </a: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Содержимое 4">
            <a:extLst>
              <a:ext uri="{FF2B5EF4-FFF2-40B4-BE49-F238E27FC236}">
                <a16:creationId xmlns:a16="http://schemas.microsoft.com/office/drawing/2014/main" id="{54BE9F74-D43C-DA43-9A98-C2800C62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21593"/>
            <a:ext cx="5500688" cy="50720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/>
              <a:t>Какие функции выполняет корень?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/>
              <a:t>Что такое корневой волосок?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	Какую функцию он выполняет?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	В какой зоне корня они расположены?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/>
              <a:t>Какие минеральные вещества вам известны?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807D4B21-4E5A-E940-BF03-6CF6C697D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034306"/>
              </p:ext>
            </p:extLst>
          </p:nvPr>
        </p:nvGraphicFramePr>
        <p:xfrm>
          <a:off x="6008301" y="1125537"/>
          <a:ext cx="3000375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552381" imgH="3362794" progId="Paint.Picture">
                  <p:embed/>
                </p:oleObj>
              </mc:Choice>
              <mc:Fallback>
                <p:oleObj name="Точечный рисунок" r:id="rId2" imgW="4552381" imgH="336279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301" y="1125537"/>
                        <a:ext cx="3000375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5">
            <a:extLst>
              <a:ext uri="{FF2B5EF4-FFF2-40B4-BE49-F238E27FC236}">
                <a16:creationId xmlns:a16="http://schemas.microsoft.com/office/drawing/2014/main" id="{0D36F0E5-4DF5-2492-B4AA-2E10310A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32" y="4077072"/>
            <a:ext cx="324008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0563C-1549-8EDD-CC1C-5CC823604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110062"/>
            <a:ext cx="5436096" cy="21431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Минеральное питание </a:t>
            </a:r>
            <a:br>
              <a:rPr lang="ru-RU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</a:t>
            </a:r>
            <a:br>
              <a:rPr lang="ru-RU" sz="6000" b="1" kern="10" dirty="0">
                <a:ln w="9525">
                  <a:noFill/>
                  <a:round/>
                  <a:headEnd/>
                  <a:tailEnd/>
                </a:ln>
                <a:solidFill>
                  <a:srgbClr val="35742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6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3824FF-62C5-0655-04DD-CD44636EF912}"/>
              </a:ext>
            </a:extLst>
          </p:cNvPr>
          <p:cNvSpPr/>
          <p:nvPr/>
        </p:nvSpPr>
        <p:spPr>
          <a:xfrm>
            <a:off x="1262484" y="3985244"/>
            <a:ext cx="52863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Автор учитель биологии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Малышева Алина Денисовна</a:t>
            </a:r>
          </a:p>
        </p:txBody>
      </p:sp>
      <p:pic>
        <p:nvPicPr>
          <p:cNvPr id="5" name="Picture 3" descr="rost">
            <a:extLst>
              <a:ext uri="{FF2B5EF4-FFF2-40B4-BE49-F238E27FC236}">
                <a16:creationId xmlns:a16="http://schemas.microsoft.com/office/drawing/2014/main" id="{F8EA4F79-A1F4-EE10-46A7-36D8D1E3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1808" y="2024062"/>
            <a:ext cx="2809875" cy="2809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86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AC8A-EA03-E948-FAC5-4D1D0370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1071563"/>
            <a:ext cx="7229475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 корня</a:t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AAA235E0-0DDE-07CD-527D-2D975A9CDA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348880"/>
            <a:ext cx="5364162" cy="4154487"/>
          </a:xfrm>
          <a:noFill/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91D5A2FD-30D0-55E0-E764-97F62B12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000125"/>
            <a:ext cx="3302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Содержимое 5">
            <a:extLst>
              <a:ext uri="{FF2B5EF4-FFF2-40B4-BE49-F238E27FC236}">
                <a16:creationId xmlns:a16="http://schemas.microsoft.com/office/drawing/2014/main" id="{D6B0BC8A-15E8-A5FC-6963-D07D3776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642937"/>
            <a:ext cx="4043362" cy="5840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600" b="1" dirty="0"/>
              <a:t>А какие вещества необходимы растению?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600" b="1" dirty="0"/>
          </a:p>
          <a:p>
            <a:pPr eaLnBrk="1" hangingPunct="1">
              <a:lnSpc>
                <a:spcPct val="80000"/>
              </a:lnSpc>
            </a:pPr>
            <a:r>
              <a:rPr lang="ru-RU" altLang="ru-RU" sz="3600" b="1" dirty="0"/>
              <a:t>Какие части растения обеспечивают поступление  этих веществ в организм?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3600" dirty="0"/>
          </a:p>
        </p:txBody>
      </p:sp>
      <p:pic>
        <p:nvPicPr>
          <p:cNvPr id="9" name="Picture 4" descr="Trees&amp;Fields0584">
            <a:extLst>
              <a:ext uri="{FF2B5EF4-FFF2-40B4-BE49-F238E27FC236}">
                <a16:creationId xmlns:a16="http://schemas.microsoft.com/office/drawing/2014/main" id="{67297887-BBC9-1F39-7944-C4DBB108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92080" y="825500"/>
            <a:ext cx="3455988" cy="5475287"/>
          </a:xfrm>
          <a:prstGeom prst="rect">
            <a:avLst/>
          </a:prstGeom>
          <a:noFill/>
          <a:ln w="57150" cmpd="thinThick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AEC8EFC-7428-85F4-4FEA-E27AA47AA5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34120" y="118269"/>
            <a:ext cx="8291513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вещества растений 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463F8A21-C246-379D-FE95-4BDEA8FFFC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1412875"/>
            <a:ext cx="3927475" cy="587375"/>
          </a:xfrm>
          <a:gradFill rotWithShape="1">
            <a:gsLst>
              <a:gs pos="0">
                <a:srgbClr val="006600"/>
              </a:gs>
              <a:gs pos="50000">
                <a:schemeClr val="accent1"/>
              </a:gs>
              <a:gs pos="100000">
                <a:srgbClr val="006600"/>
              </a:gs>
            </a:gsLst>
            <a:lin ang="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bg1"/>
                </a:solidFill>
              </a:rPr>
              <a:t>Вещества растений</a:t>
            </a:r>
          </a:p>
        </p:txBody>
      </p:sp>
      <p:pic>
        <p:nvPicPr>
          <p:cNvPr id="13333" name="Picture 29" descr="j0215432">
            <a:extLst>
              <a:ext uri="{FF2B5EF4-FFF2-40B4-BE49-F238E27FC236}">
                <a16:creationId xmlns:a16="http://schemas.microsoft.com/office/drawing/2014/main" id="{4B153588-2B69-86FF-295C-E234593DAB1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652963"/>
            <a:ext cx="1825625" cy="1881187"/>
          </a:xfrm>
        </p:spPr>
      </p:pic>
      <p:pic>
        <p:nvPicPr>
          <p:cNvPr id="13314" name="Picture 26" descr="j0237945">
            <a:extLst>
              <a:ext uri="{FF2B5EF4-FFF2-40B4-BE49-F238E27FC236}">
                <a16:creationId xmlns:a16="http://schemas.microsoft.com/office/drawing/2014/main" id="{BB76395A-582A-EE79-A07B-D09882CC83E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000125"/>
            <a:ext cx="2203450" cy="1824038"/>
          </a:xfrm>
          <a:noFill/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5E21E3A2-DEDB-F3B9-00B0-39C25909C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43188"/>
            <a:ext cx="2592388" cy="719137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accent1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минеральные вещества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6ADAA2FC-9726-6F75-C0F8-9ECE3899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860800"/>
            <a:ext cx="1152525" cy="50323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accent1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вода</a:t>
            </a:r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3DCFCBF4-D66A-73A7-2791-EA308E2B0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860800"/>
            <a:ext cx="1223963" cy="504825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accent1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соли</a:t>
            </a:r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42EB77AB-8370-BC7D-2B28-2FB6D3A25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708275"/>
            <a:ext cx="2520950" cy="720725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accent1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органические вещества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38487D1B-A6D8-FD58-C8B8-B02782CB2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005263"/>
            <a:ext cx="1262062" cy="4318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accent1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белки</a:t>
            </a:r>
          </a:p>
        </p:txBody>
      </p:sp>
      <p:sp>
        <p:nvSpPr>
          <p:cNvPr id="57354" name="Rectangle 10">
            <a:extLst>
              <a:ext uri="{FF2B5EF4-FFF2-40B4-BE49-F238E27FC236}">
                <a16:creationId xmlns:a16="http://schemas.microsoft.com/office/drawing/2014/main" id="{1FB086F4-726A-B57F-3030-2651DA0D4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933825"/>
            <a:ext cx="1190625" cy="4318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accent1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жиры</a:t>
            </a:r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3AFB5F10-E264-E63B-D9B9-4A0C007A7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868863"/>
            <a:ext cx="1871662" cy="503237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accent1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углеводы</a:t>
            </a:r>
          </a:p>
        </p:txBody>
      </p:sp>
      <p:sp>
        <p:nvSpPr>
          <p:cNvPr id="57356" name="Rectangle 12">
            <a:extLst>
              <a:ext uri="{FF2B5EF4-FFF2-40B4-BE49-F238E27FC236}">
                <a16:creationId xmlns:a16="http://schemas.microsoft.com/office/drawing/2014/main" id="{25C527DD-F1D4-E660-1EE0-E8E154DD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868863"/>
            <a:ext cx="1800225" cy="503237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accent1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витамины</a:t>
            </a:r>
          </a:p>
        </p:txBody>
      </p:sp>
      <p:sp>
        <p:nvSpPr>
          <p:cNvPr id="57357" name="AutoShape 13">
            <a:extLst>
              <a:ext uri="{FF2B5EF4-FFF2-40B4-BE49-F238E27FC236}">
                <a16:creationId xmlns:a16="http://schemas.microsoft.com/office/drawing/2014/main" id="{75B239E8-6A59-7ABD-09F9-B26331A127AE}"/>
              </a:ext>
            </a:extLst>
          </p:cNvPr>
          <p:cNvSpPr>
            <a:spLocks noChangeArrowheads="1"/>
          </p:cNvSpPr>
          <p:nvPr/>
        </p:nvSpPr>
        <p:spPr bwMode="auto">
          <a:xfrm rot="754978">
            <a:off x="2555875" y="2205038"/>
            <a:ext cx="358775" cy="360362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58" name="AutoShape 14">
            <a:extLst>
              <a:ext uri="{FF2B5EF4-FFF2-40B4-BE49-F238E27FC236}">
                <a16:creationId xmlns:a16="http://schemas.microsoft.com/office/drawing/2014/main" id="{893AC21D-DA8B-2BD5-6E82-77761DA7BEE4}"/>
              </a:ext>
            </a:extLst>
          </p:cNvPr>
          <p:cNvSpPr>
            <a:spLocks noChangeArrowheads="1"/>
          </p:cNvSpPr>
          <p:nvPr/>
        </p:nvSpPr>
        <p:spPr bwMode="auto">
          <a:xfrm rot="-558333">
            <a:off x="6948488" y="3933825"/>
            <a:ext cx="331787" cy="717550"/>
          </a:xfrm>
          <a:prstGeom prst="downArrow">
            <a:avLst>
              <a:gd name="adj1" fmla="val 54213"/>
              <a:gd name="adj2" fmla="val 404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59" name="AutoShape 15">
            <a:extLst>
              <a:ext uri="{FF2B5EF4-FFF2-40B4-BE49-F238E27FC236}">
                <a16:creationId xmlns:a16="http://schemas.microsoft.com/office/drawing/2014/main" id="{BA619E73-3E4A-D1D5-72D5-3ED51FA9180B}"/>
              </a:ext>
            </a:extLst>
          </p:cNvPr>
          <p:cNvSpPr>
            <a:spLocks noChangeArrowheads="1"/>
          </p:cNvSpPr>
          <p:nvPr/>
        </p:nvSpPr>
        <p:spPr bwMode="auto">
          <a:xfrm rot="754978">
            <a:off x="6227763" y="3933825"/>
            <a:ext cx="288925" cy="717550"/>
          </a:xfrm>
          <a:prstGeom prst="downArrow">
            <a:avLst>
              <a:gd name="adj1" fmla="val 66176"/>
              <a:gd name="adj2" fmla="val 4841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60" name="AutoShape 16">
            <a:extLst>
              <a:ext uri="{FF2B5EF4-FFF2-40B4-BE49-F238E27FC236}">
                <a16:creationId xmlns:a16="http://schemas.microsoft.com/office/drawing/2014/main" id="{6798C6CF-CD96-1696-8017-7BEA92F8E86F}"/>
              </a:ext>
            </a:extLst>
          </p:cNvPr>
          <p:cNvSpPr>
            <a:spLocks noChangeArrowheads="1"/>
          </p:cNvSpPr>
          <p:nvPr/>
        </p:nvSpPr>
        <p:spPr bwMode="auto">
          <a:xfrm rot="-731531">
            <a:off x="6011863" y="2205038"/>
            <a:ext cx="358775" cy="360362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61" name="AutoShape 17">
            <a:extLst>
              <a:ext uri="{FF2B5EF4-FFF2-40B4-BE49-F238E27FC236}">
                <a16:creationId xmlns:a16="http://schemas.microsoft.com/office/drawing/2014/main" id="{D7CEF1A1-F265-C8A3-B6D4-91BCDC61D74A}"/>
              </a:ext>
            </a:extLst>
          </p:cNvPr>
          <p:cNvSpPr>
            <a:spLocks noChangeArrowheads="1"/>
          </p:cNvSpPr>
          <p:nvPr/>
        </p:nvSpPr>
        <p:spPr bwMode="auto">
          <a:xfrm rot="-2114649">
            <a:off x="7451725" y="3500438"/>
            <a:ext cx="358775" cy="360362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62" name="AutoShape 18">
            <a:extLst>
              <a:ext uri="{FF2B5EF4-FFF2-40B4-BE49-F238E27FC236}">
                <a16:creationId xmlns:a16="http://schemas.microsoft.com/office/drawing/2014/main" id="{16989E2C-7FCF-D18A-E6EB-942B050FB7E0}"/>
              </a:ext>
            </a:extLst>
          </p:cNvPr>
          <p:cNvSpPr>
            <a:spLocks noChangeArrowheads="1"/>
          </p:cNvSpPr>
          <p:nvPr/>
        </p:nvSpPr>
        <p:spPr bwMode="auto">
          <a:xfrm rot="754978">
            <a:off x="5435600" y="3500438"/>
            <a:ext cx="358775" cy="360362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63" name="AutoShape 19">
            <a:extLst>
              <a:ext uri="{FF2B5EF4-FFF2-40B4-BE49-F238E27FC236}">
                <a16:creationId xmlns:a16="http://schemas.microsoft.com/office/drawing/2014/main" id="{264BB4A4-9930-29A0-8183-7F32EA9F5E37}"/>
              </a:ext>
            </a:extLst>
          </p:cNvPr>
          <p:cNvSpPr>
            <a:spLocks noChangeArrowheads="1"/>
          </p:cNvSpPr>
          <p:nvPr/>
        </p:nvSpPr>
        <p:spPr bwMode="auto">
          <a:xfrm rot="-1459370">
            <a:off x="2916238" y="3429000"/>
            <a:ext cx="358775" cy="360363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64" name="AutoShape 20">
            <a:extLst>
              <a:ext uri="{FF2B5EF4-FFF2-40B4-BE49-F238E27FC236}">
                <a16:creationId xmlns:a16="http://schemas.microsoft.com/office/drawing/2014/main" id="{F5855008-13FE-C894-603A-45A6A0603A61}"/>
              </a:ext>
            </a:extLst>
          </p:cNvPr>
          <p:cNvSpPr>
            <a:spLocks noChangeArrowheads="1"/>
          </p:cNvSpPr>
          <p:nvPr/>
        </p:nvSpPr>
        <p:spPr bwMode="auto">
          <a:xfrm rot="754978">
            <a:off x="1476375" y="3429000"/>
            <a:ext cx="358775" cy="360363"/>
          </a:xfrm>
          <a:prstGeom prst="downArrow">
            <a:avLst>
              <a:gd name="adj1" fmla="val 50000"/>
              <a:gd name="adj2" fmla="val 251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nimBg="1"/>
      <p:bldP spid="57349" grpId="0" animBg="1"/>
      <p:bldP spid="57350" grpId="0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  <p:bldP spid="57358" grpId="0" animBg="1"/>
      <p:bldP spid="57359" grpId="0" animBg="1"/>
      <p:bldP spid="57360" grpId="0" animBg="1"/>
      <p:bldP spid="57361" grpId="0" animBg="1"/>
      <p:bldP spid="57362" grpId="0" animBg="1"/>
      <p:bldP spid="57363" grpId="0" animBg="1"/>
      <p:bldP spid="573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5E894-ADB6-9B4C-914A-A9672DAE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79293"/>
            <a:ext cx="8318128" cy="110889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Почвенное питание растений</a:t>
            </a: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Содержимое 4">
            <a:extLst>
              <a:ext uri="{FF2B5EF4-FFF2-40B4-BE49-F238E27FC236}">
                <a16:creationId xmlns:a16="http://schemas.microsoft.com/office/drawing/2014/main" id="{C860EB50-EAEC-EEF5-AAFB-856FAB0C2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05" y="1486616"/>
            <a:ext cx="5500688" cy="50720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dirty="0"/>
              <a:t>связано с поглощением воды и минеральных веществ с помощью корневых волосков зоны всасывания корня.</a:t>
            </a: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586D2E6C-69A1-B722-8F8C-E357C93FC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794285"/>
              </p:ext>
            </p:extLst>
          </p:nvPr>
        </p:nvGraphicFramePr>
        <p:xfrm>
          <a:off x="5929313" y="919298"/>
          <a:ext cx="3000375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552381" imgH="3362794" progId="Paint.Picture">
                  <p:embed/>
                </p:oleObj>
              </mc:Choice>
              <mc:Fallback>
                <p:oleObj name="Точечный рисунок" r:id="rId2" imgW="4552381" imgH="336279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919298"/>
                        <a:ext cx="3000375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5">
            <a:extLst>
              <a:ext uri="{FF2B5EF4-FFF2-40B4-BE49-F238E27FC236}">
                <a16:creationId xmlns:a16="http://schemas.microsoft.com/office/drawing/2014/main" id="{621656EC-7CA3-FD35-46EE-93741585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56" y="3304608"/>
            <a:ext cx="32400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6">
            <a:extLst>
              <a:ext uri="{FF2B5EF4-FFF2-40B4-BE49-F238E27FC236}">
                <a16:creationId xmlns:a16="http://schemas.microsoft.com/office/drawing/2014/main" id="{D27BDE9E-6D2C-E936-7248-07C5129D4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537517"/>
            <a:ext cx="871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i="1" dirty="0"/>
              <a:t>Вода,  минеральные вещества </a:t>
            </a:r>
            <a:r>
              <a:rPr lang="ru-RU" altLang="ru-RU" sz="2000" b="1" i="1" dirty="0">
                <a:sym typeface="Symbol" panose="05050102010706020507" pitchFamily="18" charset="2"/>
              </a:rPr>
              <a:t></a:t>
            </a:r>
            <a:r>
              <a:rPr lang="ru-RU" altLang="ru-RU" sz="2000" b="1" i="1" dirty="0"/>
              <a:t> корневые волоски</a:t>
            </a:r>
            <a:r>
              <a:rPr lang="ru-RU" altLang="ru-RU" sz="2000" b="1" i="1" dirty="0">
                <a:sym typeface="Symbol" panose="05050102010706020507" pitchFamily="18" charset="2"/>
              </a:rPr>
              <a:t></a:t>
            </a:r>
            <a:r>
              <a:rPr lang="ru-RU" altLang="ru-RU" sz="2000" b="1" i="1" dirty="0"/>
              <a:t> клетки корня</a:t>
            </a:r>
            <a:r>
              <a:rPr lang="ru-RU" altLang="ru-RU" sz="2000" b="1" i="1" dirty="0">
                <a:sym typeface="Symbol" panose="05050102010706020507" pitchFamily="18" charset="2"/>
              </a:rPr>
              <a:t></a:t>
            </a:r>
            <a:r>
              <a:rPr lang="ru-RU" altLang="ru-RU" sz="2000" b="1" i="1" dirty="0"/>
              <a:t> сосуды корня</a:t>
            </a:r>
            <a:r>
              <a:rPr lang="ru-RU" altLang="ru-RU" sz="2000" b="1" i="1" dirty="0">
                <a:sym typeface="Symbol" panose="05050102010706020507" pitchFamily="18" charset="2"/>
              </a:rPr>
              <a:t></a:t>
            </a:r>
            <a:r>
              <a:rPr lang="ru-RU" altLang="ru-RU" sz="2000" b="1" i="1" dirty="0"/>
              <a:t> сосуды стебля</a:t>
            </a:r>
            <a:r>
              <a:rPr lang="ru-RU" altLang="ru-RU" sz="2000" b="1" i="1" dirty="0">
                <a:sym typeface="Symbol" panose="05050102010706020507" pitchFamily="18" charset="2"/>
              </a:rPr>
              <a:t></a:t>
            </a:r>
            <a:r>
              <a:rPr lang="ru-RU" altLang="ru-RU" sz="2000" b="1" i="1" dirty="0"/>
              <a:t> сосуды листа</a:t>
            </a:r>
            <a:r>
              <a:rPr lang="ru-RU" altLang="ru-RU" sz="2000" b="1" i="1" dirty="0">
                <a:sym typeface="Symbol" panose="05050102010706020507" pitchFamily="18" charset="2"/>
              </a:rPr>
              <a:t></a:t>
            </a:r>
            <a:r>
              <a:rPr lang="ru-RU" altLang="ru-RU" sz="2000" b="1" i="1" dirty="0"/>
              <a:t> клетки листа</a:t>
            </a:r>
            <a:r>
              <a:rPr lang="ru-RU" altLang="ru-RU" sz="2000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D255D-F7B5-EA5A-7D79-72F5A034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в больших количествах: </a:t>
            </a: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Содержимое 4">
            <a:extLst>
              <a:ext uri="{FF2B5EF4-FFF2-40B4-BE49-F238E27FC236}">
                <a16:creationId xmlns:a16="http://schemas.microsoft.com/office/drawing/2014/main" id="{4BB02DCA-BFEE-FAAE-23A3-5880E08C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68017"/>
            <a:ext cx="5500688" cy="50720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3600" b="1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/>
              <a:t>K</a:t>
            </a:r>
            <a:r>
              <a:rPr lang="ru-RU" sz="3600" b="1" dirty="0"/>
              <a:t>  -  калий , </a:t>
            </a:r>
            <a:r>
              <a:rPr lang="en-US" sz="3600" b="1" dirty="0"/>
              <a:t>N</a:t>
            </a:r>
            <a:r>
              <a:rPr lang="ru-RU" sz="3600" b="1" dirty="0"/>
              <a:t> - азот,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/>
              <a:t>P</a:t>
            </a:r>
            <a:r>
              <a:rPr lang="ru-RU" sz="3600" b="1" dirty="0"/>
              <a:t> – фосфор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05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05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N</a:t>
            </a:r>
            <a:r>
              <a:rPr lang="ru-RU" dirty="0"/>
              <a:t> – рост растений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K</a:t>
            </a:r>
            <a:r>
              <a:rPr lang="en-US" dirty="0"/>
              <a:t> </a:t>
            </a:r>
            <a:r>
              <a:rPr lang="ru-RU" dirty="0"/>
              <a:t>- отток органических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   веществ к корням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P</a:t>
            </a:r>
            <a:r>
              <a:rPr lang="ru-RU" dirty="0"/>
              <a:t> – цветение и созревание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   плодов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ru-RU" b="1" dirty="0"/>
          </a:p>
        </p:txBody>
      </p:sp>
      <p:pic>
        <p:nvPicPr>
          <p:cNvPr id="8" name="Picture 4" descr="Trees&amp;Fields0914">
            <a:extLst>
              <a:ext uri="{FF2B5EF4-FFF2-40B4-BE49-F238E27FC236}">
                <a16:creationId xmlns:a16="http://schemas.microsoft.com/office/drawing/2014/main" id="{9DFDB678-043F-8FF9-CD1D-E69F8F1E3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1485" y="2996952"/>
            <a:ext cx="3382963" cy="2376488"/>
          </a:xfrm>
          <a:prstGeom prst="rect">
            <a:avLst/>
          </a:prstGeom>
          <a:noFill/>
          <a:ln w="57150" cmpd="thinThick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287E5-16F5-D51F-28AC-B7E07A9E4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5094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Значение элементов питания </a:t>
            </a:r>
            <a:br>
              <a:rPr lang="ru-RU" sz="3600" b="1" dirty="0"/>
            </a:b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175DC6-3DD9-4FB3-CCF1-B31D8D0C0131}"/>
              </a:ext>
            </a:extLst>
          </p:cNvPr>
          <p:cNvSpPr txBox="1">
            <a:spLocks/>
          </p:cNvSpPr>
          <p:nvPr/>
        </p:nvSpPr>
        <p:spPr>
          <a:xfrm>
            <a:off x="285750" y="2643188"/>
            <a:ext cx="4786313" cy="3571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Недостаток азота">
            <a:extLst>
              <a:ext uri="{FF2B5EF4-FFF2-40B4-BE49-F238E27FC236}">
                <a16:creationId xmlns:a16="http://schemas.microsoft.com/office/drawing/2014/main" id="{2FB70ECE-59F4-650F-416D-3EDE74E0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053306"/>
            <a:ext cx="3816350" cy="317976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366" name="Прямоугольник 7">
            <a:extLst>
              <a:ext uri="{FF2B5EF4-FFF2-40B4-BE49-F238E27FC236}">
                <a16:creationId xmlns:a16="http://schemas.microsoft.com/office/drawing/2014/main" id="{328239AC-AA1C-0A70-5B99-76C488D7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4480719"/>
            <a:ext cx="3643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/>
              <a:t>Пожелтевшие нижние листья</a:t>
            </a:r>
          </a:p>
          <a:p>
            <a:r>
              <a:rPr lang="ru-RU" altLang="ru-RU" sz="2000" dirty="0"/>
              <a:t>у табака — признак</a:t>
            </a:r>
          </a:p>
          <a:p>
            <a:r>
              <a:rPr lang="ru-RU" altLang="ru-RU" sz="2000" dirty="0"/>
              <a:t>недостатка азота.</a:t>
            </a:r>
          </a:p>
        </p:txBody>
      </p:sp>
      <p:sp>
        <p:nvSpPr>
          <p:cNvPr id="15367" name="Прямоугольник 8">
            <a:extLst>
              <a:ext uri="{FF2B5EF4-FFF2-40B4-BE49-F238E27FC236}">
                <a16:creationId xmlns:a16="http://schemas.microsoft.com/office/drawing/2014/main" id="{5DB039EE-C48A-8C41-3704-BB35450BF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1" y="1704090"/>
            <a:ext cx="4357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Азот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dirty="0">
              <a:solidFill>
                <a:srgbClr val="FF3300"/>
              </a:solidFill>
            </a:endParaRPr>
          </a:p>
          <a:p>
            <a:pPr eaLnBrk="1" hangingPunct="1"/>
            <a:r>
              <a:rPr lang="ru-RU" altLang="ru-RU" sz="2400" dirty="0"/>
              <a:t>Для роста растения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E4096-A9CC-BAC8-497E-2121D3DDC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3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Значение элементов питания </a:t>
            </a:r>
            <a:br>
              <a:rPr lang="ru-RU" sz="3200" b="1" dirty="0"/>
            </a:b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5378102-CB28-EC05-5E7C-B274F5B2D2C2}"/>
              </a:ext>
            </a:extLst>
          </p:cNvPr>
          <p:cNvSpPr txBox="1">
            <a:spLocks/>
          </p:cNvSpPr>
          <p:nvPr/>
        </p:nvSpPr>
        <p:spPr>
          <a:xfrm>
            <a:off x="285750" y="2643188"/>
            <a:ext cx="4786313" cy="3571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9" name="Прямоугольник 8">
            <a:extLst>
              <a:ext uri="{FF2B5EF4-FFF2-40B4-BE49-F238E27FC236}">
                <a16:creationId xmlns:a16="http://schemas.microsoft.com/office/drawing/2014/main" id="{8E42C51B-FA46-B3F2-B44E-16B29877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1" y="1536174"/>
            <a:ext cx="43576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</a:rPr>
              <a:t>Фосфор</a:t>
            </a:r>
          </a:p>
          <a:p>
            <a:pPr algn="ctr" eaLnBrk="1" hangingPunct="1"/>
            <a:endParaRPr lang="ru-RU" altLang="ru-RU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dirty="0"/>
              <a:t>Ускорение развития и плодоношения</a:t>
            </a:r>
          </a:p>
          <a:p>
            <a:pPr eaLnBrk="1" hangingPunct="1"/>
            <a:r>
              <a:rPr lang="ru-RU" altLang="ru-RU" sz="2400" dirty="0"/>
              <a:t>Усиление роста</a:t>
            </a:r>
          </a:p>
          <a:p>
            <a:pPr eaLnBrk="1" hangingPunct="1"/>
            <a:r>
              <a:rPr lang="ru-RU" altLang="ru-RU" sz="2400" dirty="0"/>
              <a:t>корней</a:t>
            </a:r>
          </a:p>
          <a:p>
            <a:pPr eaLnBrk="1" hangingPunct="1"/>
            <a:r>
              <a:rPr lang="ru-RU" altLang="ru-RU" sz="2400" dirty="0"/>
              <a:t>Повышение</a:t>
            </a:r>
            <a:br>
              <a:rPr lang="ru-RU" altLang="ru-RU" sz="2400" dirty="0"/>
            </a:br>
            <a:r>
              <a:rPr lang="ru-RU" altLang="ru-RU" sz="2400" dirty="0"/>
              <a:t>зимостойкости</a:t>
            </a:r>
          </a:p>
          <a:p>
            <a:pPr algn="ctr" eaLnBrk="1" hangingPunct="1"/>
            <a:endParaRPr lang="ru-RU" altLang="ru-RU" sz="24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dirty="0">
              <a:solidFill>
                <a:srgbClr val="FF3300"/>
              </a:solidFill>
            </a:endParaRPr>
          </a:p>
        </p:txBody>
      </p:sp>
      <p:pic>
        <p:nvPicPr>
          <p:cNvPr id="10" name="Picture 4" descr="Картинка 1 из 874">
            <a:hlinkClick r:id="rId2"/>
            <a:extLst>
              <a:ext uri="{FF2B5EF4-FFF2-40B4-BE49-F238E27FC236}">
                <a16:creationId xmlns:a16="http://schemas.microsoft.com/office/drawing/2014/main" id="{E13DE76C-9B43-66EB-5D8C-E47B5C49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857375"/>
            <a:ext cx="3852862" cy="257333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391" name="Прямоугольник 10">
            <a:extLst>
              <a:ext uri="{FF2B5EF4-FFF2-40B4-BE49-F238E27FC236}">
                <a16:creationId xmlns:a16="http://schemas.microsoft.com/office/drawing/2014/main" id="{C2069C56-0663-32D6-25D5-F0BE09F9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906" y="5029727"/>
            <a:ext cx="328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Признаки недостатка</a:t>
            </a:r>
          </a:p>
          <a:p>
            <a:pPr eaLnBrk="1" hangingPunct="1"/>
            <a:r>
              <a:rPr lang="ru-RU" altLang="ru-RU" sz="2000" dirty="0"/>
              <a:t>фосфора на листьях томата.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704</TotalTime>
  <Words>490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Symbol</vt:lpstr>
      <vt:lpstr>Уголки</vt:lpstr>
      <vt:lpstr>Точечный рисунок</vt:lpstr>
      <vt:lpstr>  Минеральное питание  растений </vt:lpstr>
      <vt:lpstr>Проверка знаний: </vt:lpstr>
      <vt:lpstr>Зоны корня </vt:lpstr>
      <vt:lpstr>Презентация PowerPoint</vt:lpstr>
      <vt:lpstr>Основные вещества растений </vt:lpstr>
      <vt:lpstr>Почвенное питание растений  </vt:lpstr>
      <vt:lpstr>Необходимы в больших количествах:   </vt:lpstr>
      <vt:lpstr>Значение элементов питания  </vt:lpstr>
      <vt:lpstr>Значение элементов питания  </vt:lpstr>
      <vt:lpstr>Значение элементов питания  </vt:lpstr>
      <vt:lpstr>Презентация PowerPoint</vt:lpstr>
      <vt:lpstr>Каков механизм поступления минеральных веществ в растение?</vt:lpstr>
      <vt:lpstr>У растения срезают стебель и на пенёк надевают резиновую трубку, которая соединяет его со стеклянной трубкой. При поливе тёплой водой, вода в трубке поднимается и выливается из трубки. При поливе холодной водой, вода из трубки не вытекает. </vt:lpstr>
      <vt:lpstr>Почва –   это верхний слой земли, обладающий плодородием.  </vt:lpstr>
      <vt:lpstr>Отсутствие  тех или иных минеральных веществ в почве  обязательно сказывается на нормальном росте и развитии растений. </vt:lpstr>
      <vt:lpstr>«Классификация удобрений»</vt:lpstr>
      <vt:lpstr>В конце §15, стр.85.  </vt:lpstr>
      <vt:lpstr>это способ выращивания растений без почвы.  </vt:lpstr>
      <vt:lpstr>Домашнее задание</vt:lpstr>
      <vt:lpstr>  Минеральное питание  растений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биологии _Минеральное питание растений_6 класс_Малышева А.Д.</dc:title>
  <dc:creator>Малышева А.Д.</dc:creator>
  <cp:lastModifiedBy>Алина</cp:lastModifiedBy>
  <cp:revision>125</cp:revision>
  <dcterms:created xsi:type="dcterms:W3CDTF">2010-10-13T12:25:30Z</dcterms:created>
  <dcterms:modified xsi:type="dcterms:W3CDTF">2023-01-22T03:22:45Z</dcterms:modified>
</cp:coreProperties>
</file>